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5" d="100"/>
          <a:sy n="135" d="100"/>
        </p:scale>
        <p:origin x="-336"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77659243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descr="13458729_985633424885368_8076299966994098520_o.jpg"/>
          <p:cNvPicPr preferRelativeResize="0"/>
          <p:nvPr/>
        </p:nvPicPr>
        <p:blipFill>
          <a:blip r:embed="rId3">
            <a:alphaModFix amt="98000"/>
          </a:blip>
          <a:stretch>
            <a:fillRect/>
          </a:stretch>
        </p:blipFill>
        <p:spPr>
          <a:xfrm>
            <a:off x="0" y="-1124275"/>
            <a:ext cx="9144002" cy="6425808"/>
          </a:xfrm>
          <a:prstGeom prst="rect">
            <a:avLst/>
          </a:prstGeom>
          <a:noFill/>
          <a:ln>
            <a:noFill/>
          </a:ln>
        </p:spPr>
      </p:pic>
      <p:sp>
        <p:nvSpPr>
          <p:cNvPr id="60" name="Shape 60"/>
          <p:cNvSpPr txBox="1"/>
          <p:nvPr/>
        </p:nvSpPr>
        <p:spPr>
          <a:xfrm>
            <a:off x="1413450" y="3991950"/>
            <a:ext cx="6317100" cy="737100"/>
          </a:xfrm>
          <a:prstGeom prst="rect">
            <a:avLst/>
          </a:prstGeom>
          <a:noFill/>
          <a:ln>
            <a:noFill/>
          </a:ln>
        </p:spPr>
        <p:txBody>
          <a:bodyPr lIns="91425" tIns="91425" rIns="91425" bIns="91425" anchor="t" anchorCtr="0">
            <a:noAutofit/>
          </a:bodyPr>
          <a:lstStyle/>
          <a:p>
            <a:pPr lvl="0" algn="ctr" rtl="0">
              <a:spcBef>
                <a:spcPts val="0"/>
              </a:spcBef>
              <a:buNone/>
            </a:pPr>
            <a:r>
              <a:rPr lang="en" sz="2400" b="1"/>
              <a:t>Winery and Vineyard</a:t>
            </a:r>
          </a:p>
          <a:p>
            <a:pPr lvl="0" algn="ctr" rtl="0">
              <a:spcBef>
                <a:spcPts val="0"/>
              </a:spcBef>
              <a:buNone/>
            </a:pPr>
            <a:r>
              <a:rPr lang="en" sz="1800" b="1"/>
              <a:t> Summer Internship 2016</a:t>
            </a:r>
          </a:p>
          <a:p>
            <a:pPr lvl="0" algn="ctr">
              <a:spcBef>
                <a:spcPts val="0"/>
              </a:spcBef>
              <a:buNone/>
            </a:pPr>
            <a:r>
              <a:rPr lang="en" sz="1800" b="1"/>
              <a:t>Kourtney Collins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descr="13987397_1019089601539750_869263842284159523_o.jpg"/>
          <p:cNvPicPr preferRelativeResize="0"/>
          <p:nvPr/>
        </p:nvPicPr>
        <p:blipFill>
          <a:blip r:embed="rId3">
            <a:alphaModFix/>
          </a:blip>
          <a:stretch>
            <a:fillRect/>
          </a:stretch>
        </p:blipFill>
        <p:spPr>
          <a:xfrm>
            <a:off x="406171" y="2561550"/>
            <a:ext cx="3521249" cy="2346926"/>
          </a:xfrm>
          <a:prstGeom prst="rect">
            <a:avLst/>
          </a:prstGeom>
          <a:noFill/>
          <a:ln>
            <a:noFill/>
          </a:ln>
        </p:spPr>
      </p:pic>
      <p:pic>
        <p:nvPicPr>
          <p:cNvPr id="128" name="Shape 128" descr="14433116_10210985131728661_6419439456717611568_n.jpg"/>
          <p:cNvPicPr preferRelativeResize="0"/>
          <p:nvPr/>
        </p:nvPicPr>
        <p:blipFill>
          <a:blip r:embed="rId4">
            <a:alphaModFix/>
          </a:blip>
          <a:stretch>
            <a:fillRect/>
          </a:stretch>
        </p:blipFill>
        <p:spPr>
          <a:xfrm>
            <a:off x="76775" y="137843"/>
            <a:ext cx="4180051" cy="2346924"/>
          </a:xfrm>
          <a:prstGeom prst="rect">
            <a:avLst/>
          </a:prstGeom>
          <a:noFill/>
          <a:ln>
            <a:noFill/>
          </a:ln>
        </p:spPr>
      </p:pic>
      <p:pic>
        <p:nvPicPr>
          <p:cNvPr id="129" name="Shape 129" descr="14370148_10210985131688660_4765542061943898511_n.jpg"/>
          <p:cNvPicPr preferRelativeResize="0"/>
          <p:nvPr/>
        </p:nvPicPr>
        <p:blipFill>
          <a:blip r:embed="rId5">
            <a:alphaModFix/>
          </a:blip>
          <a:stretch>
            <a:fillRect/>
          </a:stretch>
        </p:blipFill>
        <p:spPr>
          <a:xfrm>
            <a:off x="4426421" y="1292069"/>
            <a:ext cx="1882650" cy="3346955"/>
          </a:xfrm>
          <a:prstGeom prst="rect">
            <a:avLst/>
          </a:prstGeom>
          <a:noFill/>
          <a:ln>
            <a:noFill/>
          </a:ln>
        </p:spPr>
      </p:pic>
      <p:pic>
        <p:nvPicPr>
          <p:cNvPr id="130" name="Shape 130" descr="14391016_10210985133448704_5260566833306002120_n.jpg"/>
          <p:cNvPicPr preferRelativeResize="0"/>
          <p:nvPr/>
        </p:nvPicPr>
        <p:blipFill>
          <a:blip r:embed="rId6">
            <a:alphaModFix/>
          </a:blip>
          <a:stretch>
            <a:fillRect/>
          </a:stretch>
        </p:blipFill>
        <p:spPr>
          <a:xfrm>
            <a:off x="6478670" y="1292075"/>
            <a:ext cx="2510211" cy="33469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Thanks and Gig’em!</a:t>
            </a:r>
          </a:p>
        </p:txBody>
      </p:sp>
      <p:pic>
        <p:nvPicPr>
          <p:cNvPr id="136" name="Shape 136" descr="14355728_10210985928908590_3463197491136647167_n.jpg"/>
          <p:cNvPicPr preferRelativeResize="0"/>
          <p:nvPr/>
        </p:nvPicPr>
        <p:blipFill>
          <a:blip r:embed="rId3">
            <a:alphaModFix/>
          </a:blip>
          <a:stretch>
            <a:fillRect/>
          </a:stretch>
        </p:blipFill>
        <p:spPr>
          <a:xfrm>
            <a:off x="1997996" y="1267199"/>
            <a:ext cx="5148000" cy="3426650"/>
          </a:xfrm>
          <a:prstGeom prst="rect">
            <a:avLst/>
          </a:prstGeom>
          <a:noFill/>
          <a:ln>
            <a:noFill/>
          </a:ln>
        </p:spPr>
      </p:pic>
      <p:sp>
        <p:nvSpPr>
          <p:cNvPr id="137" name="Shape 137"/>
          <p:cNvSpPr txBox="1"/>
          <p:nvPr/>
        </p:nvSpPr>
        <p:spPr>
          <a:xfrm>
            <a:off x="4452575" y="4693850"/>
            <a:ext cx="4485300" cy="394800"/>
          </a:xfrm>
          <a:prstGeom prst="rect">
            <a:avLst/>
          </a:prstGeom>
          <a:noFill/>
          <a:ln>
            <a:noFill/>
          </a:ln>
        </p:spPr>
        <p:txBody>
          <a:bodyPr lIns="91425" tIns="91425" rIns="91425" bIns="91425" anchor="t" anchorCtr="0">
            <a:noAutofit/>
          </a:bodyPr>
          <a:lstStyle/>
          <a:p>
            <a:pPr lvl="0">
              <a:spcBef>
                <a:spcPts val="0"/>
              </a:spcBef>
              <a:buNone/>
            </a:pPr>
            <a:r>
              <a:rPr lang="en">
                <a:solidFill>
                  <a:schemeClr val="accent3"/>
                </a:solidFill>
                <a:latin typeface="Oswald"/>
                <a:ea typeface="Oswald"/>
                <a:cs typeface="Oswald"/>
                <a:sym typeface="Oswald"/>
              </a:rPr>
              <a:t>http://kourtneygcollins2016internshiphsv.blogspot.com/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311700" y="240100"/>
            <a:ext cx="8520600" cy="637200"/>
          </a:xfrm>
          <a:prstGeom prst="rect">
            <a:avLst/>
          </a:prstGeom>
        </p:spPr>
        <p:txBody>
          <a:bodyPr lIns="91425" tIns="91425" rIns="91425" bIns="91425" anchor="b" anchorCtr="0">
            <a:noAutofit/>
          </a:bodyPr>
          <a:lstStyle/>
          <a:p>
            <a:pPr lvl="0">
              <a:spcBef>
                <a:spcPts val="0"/>
              </a:spcBef>
              <a:buNone/>
            </a:pPr>
            <a:r>
              <a:rPr lang="en" sz="2400"/>
              <a:t>Why here? Why a winery?</a:t>
            </a:r>
            <a:r>
              <a:rPr lang="en"/>
              <a:t> </a:t>
            </a:r>
          </a:p>
        </p:txBody>
      </p:sp>
      <p:sp>
        <p:nvSpPr>
          <p:cNvPr id="66" name="Shape 66"/>
          <p:cNvSpPr txBox="1">
            <a:spLocks noGrp="1"/>
          </p:cNvSpPr>
          <p:nvPr>
            <p:ph type="subTitle" idx="1"/>
          </p:nvPr>
        </p:nvSpPr>
        <p:spPr>
          <a:xfrm>
            <a:off x="311700" y="976050"/>
            <a:ext cx="8520600" cy="2299800"/>
          </a:xfrm>
          <a:prstGeom prst="rect">
            <a:avLst/>
          </a:prstGeom>
        </p:spPr>
        <p:txBody>
          <a:bodyPr lIns="91425" tIns="91425" rIns="91425" bIns="91425" anchor="t" anchorCtr="0">
            <a:noAutofit/>
          </a:bodyPr>
          <a:lstStyle/>
          <a:p>
            <a:pPr lvl="0">
              <a:spcBef>
                <a:spcPts val="0"/>
              </a:spcBef>
              <a:buNone/>
            </a:pPr>
            <a:r>
              <a:rPr lang="en" sz="2000"/>
              <a:t>Dripping Springs is the current wedding capitol of Texas. With my interests in both horticulture and events a winery seemed like a good fit for me to see how both of those interests complement each other. I found Maureen the October before I started the summer and met with her and her husband, an owner, who both play a large role at Hawk’s Shadow. </a:t>
            </a:r>
          </a:p>
          <a:p>
            <a:pPr lvl="0">
              <a:spcBef>
                <a:spcPts val="0"/>
              </a:spcBef>
              <a:buNone/>
            </a:pPr>
            <a:endParaRPr sz="2000"/>
          </a:p>
        </p:txBody>
      </p:sp>
      <p:sp>
        <p:nvSpPr>
          <p:cNvPr id="67" name="Shape 67"/>
          <p:cNvSpPr txBox="1"/>
          <p:nvPr/>
        </p:nvSpPr>
        <p:spPr>
          <a:xfrm>
            <a:off x="1546325" y="3816500"/>
            <a:ext cx="6317100" cy="737100"/>
          </a:xfrm>
          <a:prstGeom prst="rect">
            <a:avLst/>
          </a:prstGeom>
          <a:noFill/>
          <a:ln>
            <a:noFill/>
          </a:ln>
        </p:spPr>
        <p:txBody>
          <a:bodyPr lIns="91425" tIns="91425" rIns="91425" bIns="91425" anchor="t" anchorCtr="0">
            <a:noAutofit/>
          </a:bodyPr>
          <a:lstStyle/>
          <a:p>
            <a:pPr lvl="0" algn="ctr" rtl="0">
              <a:spcBef>
                <a:spcPts val="0"/>
              </a:spcBef>
              <a:buClr>
                <a:schemeClr val="dk1"/>
              </a:buClr>
              <a:buSzPct val="45833"/>
              <a:buFont typeface="Arial"/>
              <a:buNone/>
            </a:pPr>
            <a:r>
              <a:rPr lang="en" sz="2400">
                <a:solidFill>
                  <a:schemeClr val="dk2"/>
                </a:solidFill>
              </a:rPr>
              <a:t>Events, people, science, plants, horticulture practices, family environment, wine….</a:t>
            </a:r>
          </a:p>
          <a:p>
            <a:pPr lvl="0">
              <a:spcBef>
                <a:spcPts val="0"/>
              </a:spcBef>
              <a:buNone/>
            </a:pPr>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1000"/>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History </a:t>
            </a:r>
          </a:p>
        </p:txBody>
      </p:sp>
      <p:sp>
        <p:nvSpPr>
          <p:cNvPr id="73" name="Shape 73"/>
          <p:cNvSpPr txBox="1">
            <a:spLocks noGrp="1"/>
          </p:cNvSpPr>
          <p:nvPr>
            <p:ph type="body" idx="1"/>
          </p:nvPr>
        </p:nvSpPr>
        <p:spPr>
          <a:xfrm>
            <a:off x="311700" y="1017725"/>
            <a:ext cx="8520600" cy="3416400"/>
          </a:xfrm>
          <a:prstGeom prst="rect">
            <a:avLst/>
          </a:prstGeom>
        </p:spPr>
        <p:txBody>
          <a:bodyPr lIns="91425" tIns="91425" rIns="91425" bIns="91425" anchor="t" anchorCtr="0">
            <a:noAutofit/>
          </a:bodyPr>
          <a:lstStyle/>
          <a:p>
            <a:pPr lvl="0">
              <a:spcBef>
                <a:spcPts val="0"/>
              </a:spcBef>
              <a:buNone/>
            </a:pPr>
            <a:r>
              <a:rPr lang="en"/>
              <a:t>HSW is a small family-owned winery that specializes in crafting fine Texas wine using a combination of estate varietals and warm-climate grapes carefully chosen from Texas growers. </a:t>
            </a:r>
          </a:p>
          <a:p>
            <a:pPr lvl="0" algn="ctr" rtl="0">
              <a:spcBef>
                <a:spcPts val="0"/>
              </a:spcBef>
              <a:buNone/>
            </a:pPr>
            <a:endParaRPr/>
          </a:p>
          <a:p>
            <a:pPr lvl="0" algn="ctr" rtl="0">
              <a:spcBef>
                <a:spcPts val="0"/>
              </a:spcBef>
              <a:buNone/>
            </a:pPr>
            <a:endParaRPr/>
          </a:p>
          <a:p>
            <a:pPr lvl="0" algn="ctr" rtl="0">
              <a:spcBef>
                <a:spcPts val="0"/>
              </a:spcBef>
              <a:buNone/>
            </a:pPr>
            <a:endParaRPr/>
          </a:p>
          <a:p>
            <a:pPr lvl="0" algn="ctr" rtl="0">
              <a:spcBef>
                <a:spcPts val="0"/>
              </a:spcBef>
              <a:buNone/>
            </a:pPr>
            <a:endParaRPr/>
          </a:p>
          <a:p>
            <a:pPr lvl="0" algn="ctr" rtl="0">
              <a:spcBef>
                <a:spcPts val="0"/>
              </a:spcBef>
              <a:buNone/>
            </a:pPr>
            <a:endParaRPr/>
          </a:p>
          <a:p>
            <a:pPr lvl="0" algn="ctr">
              <a:spcBef>
                <a:spcPts val="0"/>
              </a:spcBef>
              <a:buNone/>
            </a:pPr>
            <a:r>
              <a:rPr lang="en"/>
              <a:t>Owners: Tom Reed, Doug Reed, &amp; Chip Conklin </a:t>
            </a:r>
          </a:p>
        </p:txBody>
      </p:sp>
      <p:pic>
        <p:nvPicPr>
          <p:cNvPr id="74" name="Shape 74" descr="12239901_857600137688698_2362684877184630936_n (1).jpg"/>
          <p:cNvPicPr preferRelativeResize="0"/>
          <p:nvPr/>
        </p:nvPicPr>
        <p:blipFill>
          <a:blip r:embed="rId3">
            <a:alphaModFix/>
          </a:blip>
          <a:stretch>
            <a:fillRect/>
          </a:stretch>
        </p:blipFill>
        <p:spPr>
          <a:xfrm>
            <a:off x="2685074" y="1841524"/>
            <a:ext cx="3773851" cy="2830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54825" y="773150"/>
            <a:ext cx="4480800" cy="3454500"/>
          </a:xfrm>
          <a:prstGeom prst="rect">
            <a:avLst/>
          </a:prstGeom>
        </p:spPr>
        <p:txBody>
          <a:bodyPr lIns="91425" tIns="91425" rIns="91425" bIns="91425" anchor="t" anchorCtr="0">
            <a:noAutofit/>
          </a:bodyPr>
          <a:lstStyle/>
          <a:p>
            <a:pPr lvl="0">
              <a:spcBef>
                <a:spcPts val="0"/>
              </a:spcBef>
              <a:buNone/>
            </a:pPr>
            <a:r>
              <a:rPr lang="en"/>
              <a:t>This was an unpaid internship with no benefits</a:t>
            </a:r>
          </a:p>
          <a:p>
            <a:pPr lvl="0">
              <a:spcBef>
                <a:spcPts val="0"/>
              </a:spcBef>
              <a:buNone/>
            </a:pPr>
            <a:r>
              <a:rPr lang="en"/>
              <a:t>I worked about 30 hours a week and not on a set schedule. </a:t>
            </a:r>
          </a:p>
          <a:p>
            <a:pPr lvl="0">
              <a:spcBef>
                <a:spcPts val="0"/>
              </a:spcBef>
              <a:buNone/>
            </a:pPr>
            <a:r>
              <a:rPr lang="en"/>
              <a:t>Homework was assigned to read up on diseases that affected the estate vineyard and surrounding growers. Also to understand the root grafting process from where and how the vines get started.  </a:t>
            </a:r>
          </a:p>
          <a:p>
            <a:pPr lvl="0">
              <a:spcBef>
                <a:spcPts val="0"/>
              </a:spcBef>
              <a:buNone/>
            </a:pPr>
            <a:endParaRPr/>
          </a:p>
        </p:txBody>
      </p:sp>
      <p:pic>
        <p:nvPicPr>
          <p:cNvPr id="80" name="Shape 80" descr="14446161_10210985132568682_7337663621635864919_n.jpg"/>
          <p:cNvPicPr preferRelativeResize="0"/>
          <p:nvPr/>
        </p:nvPicPr>
        <p:blipFill>
          <a:blip r:embed="rId3">
            <a:alphaModFix/>
          </a:blip>
          <a:stretch>
            <a:fillRect/>
          </a:stretch>
        </p:blipFill>
        <p:spPr>
          <a:xfrm>
            <a:off x="5923725" y="2823974"/>
            <a:ext cx="2961050" cy="2220800"/>
          </a:xfrm>
          <a:prstGeom prst="rect">
            <a:avLst/>
          </a:prstGeom>
          <a:noFill/>
          <a:ln>
            <a:noFill/>
          </a:ln>
        </p:spPr>
      </p:pic>
      <p:pic>
        <p:nvPicPr>
          <p:cNvPr id="81" name="Shape 81" descr="14370195_10210985133528706_6256881737866033370_n.jpg"/>
          <p:cNvPicPr preferRelativeResize="0"/>
          <p:nvPr/>
        </p:nvPicPr>
        <p:blipFill rotWithShape="1">
          <a:blip r:embed="rId4">
            <a:alphaModFix/>
          </a:blip>
          <a:srcRect t="12409" b="9932"/>
          <a:stretch/>
        </p:blipFill>
        <p:spPr>
          <a:xfrm>
            <a:off x="4612400" y="235774"/>
            <a:ext cx="2584200" cy="2675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descr="14440675_10210985131848664_1216841044025373881_n.jpg"/>
          <p:cNvPicPr preferRelativeResize="0"/>
          <p:nvPr/>
        </p:nvPicPr>
        <p:blipFill>
          <a:blip r:embed="rId3">
            <a:alphaModFix/>
          </a:blip>
          <a:stretch>
            <a:fillRect/>
          </a:stretch>
        </p:blipFill>
        <p:spPr>
          <a:xfrm>
            <a:off x="4508675" y="28162"/>
            <a:ext cx="4152799" cy="2335949"/>
          </a:xfrm>
          <a:prstGeom prst="rect">
            <a:avLst/>
          </a:prstGeom>
          <a:noFill/>
          <a:ln>
            <a:noFill/>
          </a:ln>
        </p:spPr>
      </p:pic>
      <p:pic>
        <p:nvPicPr>
          <p:cNvPr id="87" name="Shape 87" descr="13680125_1013136005468443_7158870344439565554_o.jpg"/>
          <p:cNvPicPr preferRelativeResize="0"/>
          <p:nvPr/>
        </p:nvPicPr>
        <p:blipFill>
          <a:blip r:embed="rId4">
            <a:alphaModFix/>
          </a:blip>
          <a:stretch>
            <a:fillRect/>
          </a:stretch>
        </p:blipFill>
        <p:spPr>
          <a:xfrm>
            <a:off x="668974" y="92400"/>
            <a:ext cx="3312000" cy="2207474"/>
          </a:xfrm>
          <a:prstGeom prst="rect">
            <a:avLst/>
          </a:prstGeom>
          <a:noFill/>
          <a:ln>
            <a:noFill/>
          </a:ln>
        </p:spPr>
      </p:pic>
      <p:pic>
        <p:nvPicPr>
          <p:cNvPr id="88" name="Shape 88" descr="13909311_1021213374660706_2700538281989356908_o.jpg"/>
          <p:cNvPicPr preferRelativeResize="0"/>
          <p:nvPr/>
        </p:nvPicPr>
        <p:blipFill>
          <a:blip r:embed="rId5">
            <a:alphaModFix/>
          </a:blip>
          <a:stretch>
            <a:fillRect/>
          </a:stretch>
        </p:blipFill>
        <p:spPr>
          <a:xfrm>
            <a:off x="363396" y="2474087"/>
            <a:ext cx="3923148" cy="2614790"/>
          </a:xfrm>
          <a:prstGeom prst="rect">
            <a:avLst/>
          </a:prstGeom>
          <a:noFill/>
          <a:ln>
            <a:noFill/>
          </a:ln>
        </p:spPr>
      </p:pic>
      <p:pic>
        <p:nvPicPr>
          <p:cNvPr id="89" name="Shape 89" descr="14067742_1032680360180674_7751794227623426032_o.jpg"/>
          <p:cNvPicPr preferRelativeResize="0"/>
          <p:nvPr/>
        </p:nvPicPr>
        <p:blipFill>
          <a:blip r:embed="rId6">
            <a:alphaModFix/>
          </a:blip>
          <a:stretch>
            <a:fillRect/>
          </a:stretch>
        </p:blipFill>
        <p:spPr>
          <a:xfrm>
            <a:off x="4844112" y="2557375"/>
            <a:ext cx="3481922" cy="24482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892800"/>
          </a:xfrm>
          <a:prstGeom prst="rect">
            <a:avLst/>
          </a:prstGeom>
          <a:noFill/>
        </p:spPr>
        <p:txBody>
          <a:bodyPr lIns="91425" tIns="91425" rIns="91425" bIns="91425" anchor="t" anchorCtr="0">
            <a:noAutofit/>
          </a:bodyPr>
          <a:lstStyle/>
          <a:p>
            <a:pPr lvl="0" rtl="0">
              <a:spcBef>
                <a:spcPts val="0"/>
              </a:spcBef>
              <a:buNone/>
            </a:pPr>
            <a:r>
              <a:rPr lang="en" sz="2400"/>
              <a:t>Viticulture: the science, production, and study of wine. </a:t>
            </a:r>
          </a:p>
        </p:txBody>
      </p:sp>
      <p:sp>
        <p:nvSpPr>
          <p:cNvPr id="95" name="Shape 95"/>
          <p:cNvSpPr txBox="1">
            <a:spLocks noGrp="1"/>
          </p:cNvSpPr>
          <p:nvPr>
            <p:ph type="body" idx="1"/>
          </p:nvPr>
        </p:nvSpPr>
        <p:spPr>
          <a:xfrm>
            <a:off x="-72100" y="1293950"/>
            <a:ext cx="4601400" cy="3915300"/>
          </a:xfrm>
          <a:prstGeom prst="rect">
            <a:avLst/>
          </a:prstGeom>
        </p:spPr>
        <p:txBody>
          <a:bodyPr lIns="91425" tIns="91425" rIns="91425" bIns="91425" anchor="t" anchorCtr="0">
            <a:noAutofit/>
          </a:bodyPr>
          <a:lstStyle/>
          <a:p>
            <a:pPr marL="457200" lvl="0" indent="-228600">
              <a:spcBef>
                <a:spcPts val="0"/>
              </a:spcBef>
            </a:pPr>
            <a:r>
              <a:rPr lang="en"/>
              <a:t>Vine nutrition and water management </a:t>
            </a:r>
          </a:p>
          <a:p>
            <a:pPr marL="914400" lvl="1" indent="-228600" rtl="0">
              <a:spcBef>
                <a:spcPts val="0"/>
              </a:spcBef>
            </a:pPr>
            <a:r>
              <a:rPr lang="en"/>
              <a:t>Hydrogen Peroxide, drip irrigation, rainwater collection </a:t>
            </a:r>
          </a:p>
          <a:p>
            <a:pPr marL="457200" lvl="0" indent="-228600" rtl="0">
              <a:spcBef>
                <a:spcPts val="0"/>
              </a:spcBef>
            </a:pPr>
            <a:r>
              <a:rPr lang="en"/>
              <a:t>Vineyard Practices </a:t>
            </a:r>
          </a:p>
          <a:p>
            <a:pPr marL="914400" lvl="1" indent="-228600" rtl="0">
              <a:spcBef>
                <a:spcPts val="0"/>
              </a:spcBef>
            </a:pPr>
            <a:r>
              <a:rPr lang="en"/>
              <a:t>Canopy, training, pruning, traps </a:t>
            </a:r>
          </a:p>
          <a:p>
            <a:pPr marL="457200" lvl="0" indent="-228600" rtl="0">
              <a:spcBef>
                <a:spcPts val="0"/>
              </a:spcBef>
            </a:pPr>
            <a:r>
              <a:rPr lang="en"/>
              <a:t>Wine Evaluation and Grape analysis </a:t>
            </a:r>
          </a:p>
          <a:p>
            <a:pPr marL="914400" lvl="1" indent="-228600" rtl="0">
              <a:spcBef>
                <a:spcPts val="0"/>
              </a:spcBef>
            </a:pPr>
            <a:r>
              <a:rPr lang="en"/>
              <a:t>pH levels, Sugar levels (brix), seed texture, grape ripeness</a:t>
            </a:r>
          </a:p>
          <a:p>
            <a:pPr marL="457200" lvl="0" indent="-228600" rtl="0">
              <a:spcBef>
                <a:spcPts val="0"/>
              </a:spcBef>
            </a:pPr>
            <a:r>
              <a:rPr lang="en"/>
              <a:t>Pest and disease control</a:t>
            </a:r>
          </a:p>
          <a:p>
            <a:pPr marL="914400" lvl="1" indent="-228600" rtl="0">
              <a:spcBef>
                <a:spcPts val="0"/>
              </a:spcBef>
            </a:pPr>
            <a:r>
              <a:rPr lang="en"/>
              <a:t>Root rot</a:t>
            </a:r>
          </a:p>
          <a:p>
            <a:pPr lvl="0" rtl="0">
              <a:spcBef>
                <a:spcPts val="0"/>
              </a:spcBef>
              <a:buNone/>
            </a:pPr>
            <a:endParaRPr/>
          </a:p>
          <a:p>
            <a:pPr marL="0" lvl="0" indent="0" rtl="0">
              <a:spcBef>
                <a:spcPts val="0"/>
              </a:spcBef>
              <a:buNone/>
            </a:pPr>
            <a:endParaRPr/>
          </a:p>
          <a:p>
            <a:pPr marL="0" lvl="0" indent="0">
              <a:spcBef>
                <a:spcPts val="0"/>
              </a:spcBef>
              <a:buNone/>
            </a:pPr>
            <a:endParaRPr/>
          </a:p>
        </p:txBody>
      </p:sp>
      <p:pic>
        <p:nvPicPr>
          <p:cNvPr id="96" name="Shape 96" descr="14358679_10210985131008643_1543810421536613774_n.jpg"/>
          <p:cNvPicPr preferRelativeResize="0"/>
          <p:nvPr/>
        </p:nvPicPr>
        <p:blipFill>
          <a:blip r:embed="rId3">
            <a:alphaModFix/>
          </a:blip>
          <a:stretch>
            <a:fillRect/>
          </a:stretch>
        </p:blipFill>
        <p:spPr>
          <a:xfrm>
            <a:off x="7014053" y="285000"/>
            <a:ext cx="1884050" cy="3349449"/>
          </a:xfrm>
          <a:prstGeom prst="rect">
            <a:avLst/>
          </a:prstGeom>
          <a:noFill/>
          <a:ln>
            <a:noFill/>
          </a:ln>
        </p:spPr>
      </p:pic>
      <p:pic>
        <p:nvPicPr>
          <p:cNvPr id="97" name="Shape 97" descr="14355545_10210985132528681_8003878983780540079_n.jpg"/>
          <p:cNvPicPr preferRelativeResize="0"/>
          <p:nvPr/>
        </p:nvPicPr>
        <p:blipFill>
          <a:blip r:embed="rId4">
            <a:alphaModFix/>
          </a:blip>
          <a:stretch>
            <a:fillRect/>
          </a:stretch>
        </p:blipFill>
        <p:spPr>
          <a:xfrm>
            <a:off x="4331900" y="2906100"/>
            <a:ext cx="3605700" cy="20281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311700" y="863550"/>
            <a:ext cx="8520600" cy="3416400"/>
          </a:xfrm>
          <a:prstGeom prst="rect">
            <a:avLst/>
          </a:prstGeom>
        </p:spPr>
        <p:txBody>
          <a:bodyPr lIns="91425" tIns="91425" rIns="91425" bIns="91425" anchor="t" anchorCtr="0">
            <a:noAutofit/>
          </a:bodyPr>
          <a:lstStyle/>
          <a:p>
            <a:pPr marL="457200" lvl="0" indent="-228600" rtl="0">
              <a:spcBef>
                <a:spcPts val="0"/>
              </a:spcBef>
            </a:pPr>
            <a:r>
              <a:rPr lang="en"/>
              <a:t>Wine chemistry </a:t>
            </a:r>
          </a:p>
          <a:p>
            <a:pPr marL="914400" lvl="1" indent="-228600" rtl="0">
              <a:spcBef>
                <a:spcPts val="0"/>
              </a:spcBef>
            </a:pPr>
            <a:r>
              <a:rPr lang="en"/>
              <a:t>SO2 adds, microbiology, environmental factors influences </a:t>
            </a:r>
          </a:p>
          <a:p>
            <a:pPr marL="457200" lvl="0" indent="-228600" rtl="0">
              <a:spcBef>
                <a:spcPts val="0"/>
              </a:spcBef>
            </a:pPr>
            <a:r>
              <a:rPr lang="en"/>
              <a:t>Harvest, Fermentation, and Pressing </a:t>
            </a:r>
          </a:p>
          <a:p>
            <a:pPr marL="914400" lvl="1" indent="-228600" rtl="0">
              <a:spcBef>
                <a:spcPts val="0"/>
              </a:spcBef>
            </a:pPr>
            <a:r>
              <a:rPr lang="en"/>
              <a:t>Barrel press, “adds”, hand sorting post-harvest</a:t>
            </a:r>
          </a:p>
          <a:p>
            <a:pPr marL="457200" lvl="0" indent="-228600" rtl="0">
              <a:spcBef>
                <a:spcPts val="0"/>
              </a:spcBef>
            </a:pPr>
            <a:r>
              <a:rPr lang="en"/>
              <a:t>Bottling and labeling</a:t>
            </a:r>
          </a:p>
        </p:txBody>
      </p:sp>
      <p:pic>
        <p:nvPicPr>
          <p:cNvPr id="103" name="Shape 103" descr="14344093_10210985132448679_1512890018682870495_n.jpg"/>
          <p:cNvPicPr preferRelativeResize="0"/>
          <p:nvPr/>
        </p:nvPicPr>
        <p:blipFill>
          <a:blip r:embed="rId3">
            <a:alphaModFix/>
          </a:blip>
          <a:stretch>
            <a:fillRect/>
          </a:stretch>
        </p:blipFill>
        <p:spPr>
          <a:xfrm>
            <a:off x="4621000" y="2599175"/>
            <a:ext cx="4211299" cy="2368850"/>
          </a:xfrm>
          <a:prstGeom prst="rect">
            <a:avLst/>
          </a:prstGeom>
          <a:noFill/>
          <a:ln>
            <a:noFill/>
          </a:ln>
        </p:spPr>
      </p:pic>
      <p:pic>
        <p:nvPicPr>
          <p:cNvPr id="104" name="Shape 104" descr="14440855_10210985132488680_8859994247910084258_n.jpg"/>
          <p:cNvPicPr preferRelativeResize="0"/>
          <p:nvPr/>
        </p:nvPicPr>
        <p:blipFill rotWithShape="1">
          <a:blip r:embed="rId4">
            <a:alphaModFix/>
          </a:blip>
          <a:srcRect l="8129" t="18393" r="24684"/>
          <a:stretch/>
        </p:blipFill>
        <p:spPr>
          <a:xfrm>
            <a:off x="473854" y="2599175"/>
            <a:ext cx="3616370" cy="2368850"/>
          </a:xfrm>
          <a:prstGeom prst="rect">
            <a:avLst/>
          </a:prstGeom>
          <a:noFill/>
          <a:ln>
            <a:noFill/>
          </a:ln>
        </p:spPr>
      </p:pic>
      <p:sp>
        <p:nvSpPr>
          <p:cNvPr id="105" name="Shape 105"/>
          <p:cNvSpPr txBox="1"/>
          <p:nvPr/>
        </p:nvSpPr>
        <p:spPr>
          <a:xfrm>
            <a:off x="473850" y="285175"/>
            <a:ext cx="8196300" cy="7371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FFFF"/>
                </a:solidFill>
                <a:latin typeface="Oswald"/>
                <a:ea typeface="Oswald"/>
                <a:cs typeface="Oswald"/>
                <a:sym typeface="Oswald"/>
              </a:rPr>
              <a:t>Wine Production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311700" y="148925"/>
            <a:ext cx="8520600" cy="572700"/>
          </a:xfrm>
          <a:prstGeom prst="rect">
            <a:avLst/>
          </a:prstGeom>
        </p:spPr>
        <p:txBody>
          <a:bodyPr lIns="91425" tIns="91425" rIns="91425" bIns="91425" anchor="t" anchorCtr="0">
            <a:noAutofit/>
          </a:bodyPr>
          <a:lstStyle/>
          <a:p>
            <a:pPr lvl="0">
              <a:spcBef>
                <a:spcPts val="0"/>
              </a:spcBef>
              <a:buNone/>
            </a:pPr>
            <a:r>
              <a:rPr lang="en" sz="2400"/>
              <a:t>The Tasting Room </a:t>
            </a:r>
          </a:p>
        </p:txBody>
      </p:sp>
      <p:sp>
        <p:nvSpPr>
          <p:cNvPr id="111" name="Shape 111"/>
          <p:cNvSpPr txBox="1">
            <a:spLocks noGrp="1"/>
          </p:cNvSpPr>
          <p:nvPr>
            <p:ph type="body" idx="1"/>
          </p:nvPr>
        </p:nvSpPr>
        <p:spPr>
          <a:xfrm>
            <a:off x="311700" y="611950"/>
            <a:ext cx="8520600" cy="3416400"/>
          </a:xfrm>
          <a:prstGeom prst="rect">
            <a:avLst/>
          </a:prstGeom>
        </p:spPr>
        <p:txBody>
          <a:bodyPr lIns="91425" tIns="91425" rIns="91425" bIns="91425" anchor="t" anchorCtr="0">
            <a:noAutofit/>
          </a:bodyPr>
          <a:lstStyle/>
          <a:p>
            <a:pPr marL="457200" lvl="0" indent="-228600">
              <a:spcBef>
                <a:spcPts val="0"/>
              </a:spcBef>
            </a:pPr>
            <a:r>
              <a:rPr lang="en"/>
              <a:t>Conducting tastings </a:t>
            </a:r>
          </a:p>
          <a:p>
            <a:pPr marL="914400" lvl="1" indent="-228600">
              <a:spcBef>
                <a:spcPts val="0"/>
              </a:spcBef>
            </a:pPr>
            <a:r>
              <a:rPr lang="en"/>
              <a:t>After learning about the wines, grapes, and the different vintages I was flying solo</a:t>
            </a:r>
          </a:p>
          <a:p>
            <a:pPr marL="457200" lvl="0" indent="-228600">
              <a:spcBef>
                <a:spcPts val="0"/>
              </a:spcBef>
            </a:pPr>
            <a:r>
              <a:rPr lang="en"/>
              <a:t>Working POS systems and opening/closing procedures </a:t>
            </a:r>
          </a:p>
          <a:p>
            <a:pPr marL="914400" lvl="1" indent="-228600">
              <a:spcBef>
                <a:spcPts val="0"/>
              </a:spcBef>
            </a:pPr>
            <a:r>
              <a:rPr lang="en"/>
              <a:t>Inventory and sales </a:t>
            </a:r>
          </a:p>
          <a:p>
            <a:pPr marL="457200" lvl="0" indent="-228600">
              <a:spcBef>
                <a:spcPts val="0"/>
              </a:spcBef>
            </a:pPr>
            <a:r>
              <a:rPr lang="en"/>
              <a:t>Hospitality </a:t>
            </a:r>
          </a:p>
          <a:p>
            <a:pPr marL="914400" lvl="1" indent="-228600" rtl="0">
              <a:spcBef>
                <a:spcPts val="0"/>
              </a:spcBef>
            </a:pPr>
            <a:r>
              <a:rPr lang="en"/>
              <a:t>The importance for only being open once a week</a:t>
            </a:r>
          </a:p>
          <a:p>
            <a:pPr marL="914400" lvl="1" indent="-228600">
              <a:spcBef>
                <a:spcPts val="0"/>
              </a:spcBef>
            </a:pPr>
            <a:r>
              <a:rPr lang="en"/>
              <a:t>Working multiple events </a:t>
            </a:r>
          </a:p>
        </p:txBody>
      </p:sp>
      <p:pic>
        <p:nvPicPr>
          <p:cNvPr id="112" name="Shape 112" descr="13920164_1021213867993990_3141071627158986837_o.jpg"/>
          <p:cNvPicPr preferRelativeResize="0"/>
          <p:nvPr/>
        </p:nvPicPr>
        <p:blipFill>
          <a:blip r:embed="rId3">
            <a:alphaModFix/>
          </a:blip>
          <a:stretch>
            <a:fillRect/>
          </a:stretch>
        </p:blipFill>
        <p:spPr>
          <a:xfrm>
            <a:off x="3074654" y="2917225"/>
            <a:ext cx="2994698" cy="1995974"/>
          </a:xfrm>
          <a:prstGeom prst="rect">
            <a:avLst/>
          </a:prstGeom>
          <a:noFill/>
          <a:ln>
            <a:noFill/>
          </a:ln>
        </p:spPr>
      </p:pic>
      <p:pic>
        <p:nvPicPr>
          <p:cNvPr id="113" name="Shape 113" descr="13987476_1020987144683329_8442797078726748637_o.jpg"/>
          <p:cNvPicPr preferRelativeResize="0"/>
          <p:nvPr/>
        </p:nvPicPr>
        <p:blipFill>
          <a:blip r:embed="rId4">
            <a:alphaModFix/>
          </a:blip>
          <a:stretch>
            <a:fillRect/>
          </a:stretch>
        </p:blipFill>
        <p:spPr>
          <a:xfrm>
            <a:off x="6419698" y="1945799"/>
            <a:ext cx="2412601" cy="3011273"/>
          </a:xfrm>
          <a:prstGeom prst="rect">
            <a:avLst/>
          </a:prstGeom>
          <a:noFill/>
          <a:ln>
            <a:noFill/>
          </a:ln>
        </p:spPr>
      </p:pic>
      <p:pic>
        <p:nvPicPr>
          <p:cNvPr id="114" name="Shape 114" descr="13920235_10154432106186100_8279387610312971012_o.jpg"/>
          <p:cNvPicPr preferRelativeResize="0"/>
          <p:nvPr/>
        </p:nvPicPr>
        <p:blipFill rotWithShape="1">
          <a:blip r:embed="rId5">
            <a:alphaModFix/>
          </a:blip>
          <a:srcRect t="22988"/>
          <a:stretch/>
        </p:blipFill>
        <p:spPr>
          <a:xfrm>
            <a:off x="311700" y="2730799"/>
            <a:ext cx="2266549" cy="21824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311700" y="493525"/>
            <a:ext cx="3921600" cy="1776600"/>
          </a:xfrm>
          <a:prstGeom prst="rect">
            <a:avLst/>
          </a:prstGeom>
        </p:spPr>
        <p:txBody>
          <a:bodyPr lIns="91425" tIns="91425" rIns="91425" bIns="91425" anchor="t" anchorCtr="0">
            <a:noAutofit/>
          </a:bodyPr>
          <a:lstStyle/>
          <a:p>
            <a:pPr lvl="0">
              <a:spcBef>
                <a:spcPts val="0"/>
              </a:spcBef>
              <a:buNone/>
            </a:pPr>
            <a:r>
              <a:rPr lang="en"/>
              <a:t> I got to collaborate with a team and work with other Texas wineries for marketing and promotion. I got to complete events from the drawing board all the way to execution. </a:t>
            </a:r>
          </a:p>
          <a:p>
            <a:pPr lvl="0">
              <a:spcBef>
                <a:spcPts val="0"/>
              </a:spcBef>
              <a:buNone/>
            </a:pPr>
            <a:endParaRPr/>
          </a:p>
        </p:txBody>
      </p:sp>
      <p:pic>
        <p:nvPicPr>
          <p:cNvPr id="120" name="Shape 120" descr="14444718_1053679588080751_5875929655249202142_o.png"/>
          <p:cNvPicPr preferRelativeResize="0"/>
          <p:nvPr/>
        </p:nvPicPr>
        <p:blipFill>
          <a:blip r:embed="rId3">
            <a:alphaModFix/>
          </a:blip>
          <a:stretch>
            <a:fillRect/>
          </a:stretch>
        </p:blipFill>
        <p:spPr>
          <a:xfrm>
            <a:off x="6762950" y="0"/>
            <a:ext cx="2286000" cy="5143500"/>
          </a:xfrm>
          <a:prstGeom prst="rect">
            <a:avLst/>
          </a:prstGeom>
          <a:noFill/>
          <a:ln>
            <a:noFill/>
          </a:ln>
        </p:spPr>
      </p:pic>
      <p:pic>
        <p:nvPicPr>
          <p:cNvPr id="121" name="Shape 121" descr="14435192_1053679358080774_8725940660801610857_o.png"/>
          <p:cNvPicPr preferRelativeResize="0"/>
          <p:nvPr/>
        </p:nvPicPr>
        <p:blipFill>
          <a:blip r:embed="rId4">
            <a:alphaModFix/>
          </a:blip>
          <a:stretch>
            <a:fillRect/>
          </a:stretch>
        </p:blipFill>
        <p:spPr>
          <a:xfrm>
            <a:off x="4233300" y="0"/>
            <a:ext cx="2286000" cy="5143500"/>
          </a:xfrm>
          <a:prstGeom prst="rect">
            <a:avLst/>
          </a:prstGeom>
          <a:noFill/>
          <a:ln>
            <a:noFill/>
          </a:ln>
        </p:spPr>
      </p:pic>
      <p:pic>
        <p:nvPicPr>
          <p:cNvPr id="122" name="Shape 122" descr="10341442_766305500123129_1313212978561385841_n.png"/>
          <p:cNvPicPr preferRelativeResize="0"/>
          <p:nvPr/>
        </p:nvPicPr>
        <p:blipFill rotWithShape="1">
          <a:blip r:embed="rId5">
            <a:alphaModFix/>
          </a:blip>
          <a:srcRect l="1404" t="9805" r="4353" b="39020"/>
          <a:stretch/>
        </p:blipFill>
        <p:spPr>
          <a:xfrm>
            <a:off x="405775" y="2693699"/>
            <a:ext cx="3158500" cy="1715024"/>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369</Words>
  <Application>Microsoft Macintosh PowerPoint</Application>
  <PresentationFormat>On-screen Show (16:9)</PresentationFormat>
  <Paragraphs>44</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Average</vt:lpstr>
      <vt:lpstr>Oswald</vt:lpstr>
      <vt:lpstr>slate</vt:lpstr>
      <vt:lpstr>PowerPoint Presentation</vt:lpstr>
      <vt:lpstr>Why here? Why a winery? </vt:lpstr>
      <vt:lpstr>History </vt:lpstr>
      <vt:lpstr>PowerPoint Presentation</vt:lpstr>
      <vt:lpstr>PowerPoint Presentation</vt:lpstr>
      <vt:lpstr>Viticulture: the science, production, and study of wine. </vt:lpstr>
      <vt:lpstr>PowerPoint Presentation</vt:lpstr>
      <vt:lpstr>The Tasting Room </vt:lpstr>
      <vt:lpstr>PowerPoint Presentation</vt:lpstr>
      <vt:lpstr>PowerPoint Presentation</vt:lpstr>
      <vt:lpstr>Thanks and Gig’em!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Dillon Sappington</cp:lastModifiedBy>
  <cp:revision>1</cp:revision>
  <dcterms:modified xsi:type="dcterms:W3CDTF">2016-11-19T00:40:06Z</dcterms:modified>
</cp:coreProperties>
</file>